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1"/>
  </p:sldMasterIdLst>
  <p:handoutMasterIdLst>
    <p:handoutMasterId r:id="rId41"/>
  </p:handoutMasterIdLst>
  <p:sldIdLst>
    <p:sldId id="256" r:id="rId2"/>
    <p:sldId id="257" r:id="rId3"/>
    <p:sldId id="262" r:id="rId4"/>
    <p:sldId id="259" r:id="rId5"/>
    <p:sldId id="263" r:id="rId6"/>
    <p:sldId id="260" r:id="rId7"/>
    <p:sldId id="264" r:id="rId8"/>
    <p:sldId id="265" r:id="rId9"/>
    <p:sldId id="268" r:id="rId10"/>
    <p:sldId id="308" r:id="rId11"/>
    <p:sldId id="270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284" r:id="rId26"/>
    <p:sldId id="298" r:id="rId27"/>
    <p:sldId id="285" r:id="rId28"/>
    <p:sldId id="297" r:id="rId29"/>
    <p:sldId id="286" r:id="rId30"/>
    <p:sldId id="287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</p:sldIdLst>
  <p:sldSz cx="12192000" cy="6858000"/>
  <p:notesSz cx="7010400" cy="9296400"/>
  <p:embeddedFontLst>
    <p:embeddedFont>
      <p:font typeface="Minion Pro" panose="02040503050201020203" charset="0"/>
      <p:regular r:id="rId42"/>
      <p:bold r:id="rId43"/>
      <p:italic r:id="rId44"/>
      <p:boldItalic r:id="rId45"/>
    </p:embeddedFont>
    <p:embeddedFont>
      <p:font typeface="Monotype Sorts" panose="020B0604020202020204" charset="2"/>
      <p:regular r:id="rId46"/>
    </p:embeddedFont>
    <p:embeddedFont>
      <p:font typeface="Myriad Pro" panose="020B050303040302020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9A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31" autoAdjust="0"/>
    <p:restoredTop sz="94678"/>
  </p:normalViewPr>
  <p:slideViewPr>
    <p:cSldViewPr snapToGrid="0" snapToObjects="1">
      <p:cViewPr varScale="1">
        <p:scale>
          <a:sx n="62" d="100"/>
          <a:sy n="62" d="100"/>
        </p:scale>
        <p:origin x="252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C062D-6221-4D39-83B5-012C85332BC8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5D31F-EBDA-40C7-835A-66886CFC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12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445794"/>
            <a:ext cx="8534400" cy="138324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i="1" baseline="0">
                <a:solidFill>
                  <a:schemeClr val="bg1"/>
                </a:solidFill>
                <a:latin typeface="Minion Pro" pitchFamily="18" charset="0"/>
                <a:cs typeface="Minion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Support headline goes here. One or two lines.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01948"/>
            <a:ext cx="10363200" cy="1470025"/>
          </a:xfrm>
        </p:spPr>
        <p:txBody>
          <a:bodyPr>
            <a:normAutofit/>
          </a:bodyPr>
          <a:lstStyle>
            <a:lvl1pPr>
              <a:defRPr sz="1800" b="1" cap="all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CLICK TO EDIT DEPARTMENT NAME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2468053"/>
            <a:ext cx="8534400" cy="860453"/>
          </a:xfrm>
        </p:spPr>
        <p:txBody>
          <a:bodyPr>
            <a:normAutofit/>
          </a:bodyPr>
          <a:lstStyle>
            <a:lvl1pPr marL="0" indent="0" algn="ctr">
              <a:buNone/>
              <a:defRPr sz="5400" b="1" cap="all" baseline="0">
                <a:solidFill>
                  <a:srgbClr val="FFFFFF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pic>
        <p:nvPicPr>
          <p:cNvPr id="6" name="Picture 6" descr="LUC_reversed_color_notag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44" y="5165656"/>
            <a:ext cx="115031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4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4460" y="2912971"/>
            <a:ext cx="10629840" cy="321319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latin typeface="Myriad Pro" pitchFamily="34" charset="0"/>
                <a:cs typeface="Myriad Pro" pitchFamily="34" charset="0"/>
              </a:defRPr>
            </a:lvl1pPr>
          </a:lstStyle>
          <a:p>
            <a:pPr eaLnBrk="1" hangingPunct="1"/>
            <a:r>
              <a:rPr lang="en-US" sz="3000" dirty="0">
                <a:cs typeface="Arial" charset="0"/>
              </a:rPr>
              <a:t>Chapter or point No. 1</a:t>
            </a:r>
          </a:p>
          <a:p>
            <a:pPr eaLnBrk="1" hangingPunct="1"/>
            <a:r>
              <a:rPr lang="en-US" sz="3000" dirty="0">
                <a:cs typeface="Arial" charset="0"/>
              </a:rPr>
              <a:t>Chapter or point No. 2</a:t>
            </a:r>
          </a:p>
          <a:p>
            <a:pPr eaLnBrk="1" hangingPunct="1"/>
            <a:r>
              <a:rPr lang="en-US" sz="3000" dirty="0">
                <a:cs typeface="Arial" charset="0"/>
              </a:rPr>
              <a:t>Chapter or point No. 3</a:t>
            </a:r>
          </a:p>
        </p:txBody>
      </p:sp>
      <p:pic>
        <p:nvPicPr>
          <p:cNvPr id="7" name="Picture 6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65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4462" y="1769970"/>
            <a:ext cx="10629837" cy="1143000"/>
          </a:xfrm>
        </p:spPr>
        <p:txBody>
          <a:bodyPr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Overview/summary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194837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67000"/>
            <a:ext cx="121920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3321285"/>
            <a:ext cx="10363200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826669"/>
            <a:ext cx="10363200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5072530"/>
            <a:ext cx="10310284" cy="365125"/>
          </a:xfrm>
        </p:spPr>
        <p:txBody>
          <a:bodyPr lIns="0" tIns="137160" bIns="0"/>
          <a:lstStyle>
            <a:lvl1pPr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pPr algn="l"/>
            <a:r>
              <a:rPr lang="en-US" i="1" dirty="0">
                <a:solidFill>
                  <a:srgbClr val="999999"/>
                </a:solidFill>
              </a:rPr>
              <a:t>NOTE: Option1 for chapter slide—over a full-bleed image</a:t>
            </a:r>
          </a:p>
          <a:p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963084" y="3984112"/>
            <a:ext cx="10363200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/>
              <a:t>Support headline goes here, if desired</a:t>
            </a:r>
          </a:p>
        </p:txBody>
      </p:sp>
    </p:spTree>
    <p:extLst>
      <p:ext uri="{BB962C8B-B14F-4D97-AF65-F5344CB8AC3E}">
        <p14:creationId xmlns:p14="http://schemas.microsoft.com/office/powerpoint/2010/main" val="406268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200" y="459350"/>
            <a:ext cx="10765536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52458" y="2335053"/>
            <a:ext cx="8863185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652458" y="2973057"/>
            <a:ext cx="8863185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652458" y="3676852"/>
            <a:ext cx="8863185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/>
              <a:t>Support headline goes here, if desired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30" y="5267128"/>
            <a:ext cx="8863185" cy="365125"/>
          </a:xfrm>
        </p:spPr>
        <p:txBody>
          <a:bodyPr lIns="0" tIns="137160" bIns="0"/>
          <a:lstStyle>
            <a:lvl1pPr algn="l" eaLnBrk="1" hangingPunct="1"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i="1" dirty="0">
                <a:solidFill>
                  <a:srgbClr val="999999"/>
                </a:solidFill>
              </a:rPr>
              <a:t>NOTE: Option2 for chapter slide—text only</a:t>
            </a:r>
          </a:p>
          <a:p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233251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651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8" y="1586990"/>
            <a:ext cx="10629381" cy="317940"/>
          </a:xfrm>
        </p:spPr>
        <p:txBody>
          <a:bodyPr>
            <a:normAutofit/>
          </a:bodyPr>
          <a:lstStyle>
            <a:lvl1pPr marL="0" indent="0">
              <a:buNone/>
              <a:defRPr sz="1600" b="1" i="0" cap="all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Label goes here, if needed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8" y="2826722"/>
            <a:ext cx="10629381" cy="849312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Type sample goes here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14461" y="1914072"/>
            <a:ext cx="10629839" cy="883924"/>
          </a:xfrm>
        </p:spPr>
        <p:txBody>
          <a:bodyPr tIns="0" bIns="0"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Headline/sample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4182273"/>
            <a:ext cx="10629381" cy="507197"/>
          </a:xfrm>
        </p:spPr>
        <p:txBody>
          <a:bodyPr>
            <a:normAutofit/>
          </a:bodyPr>
          <a:lstStyle>
            <a:lvl1pPr marL="0" indent="0">
              <a:buNone/>
              <a:defRPr sz="2000" b="0" i="1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Secondary type sample (chart, caption, etc.)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325401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UC_vertical_reverse_color_forPP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49" y="3810001"/>
            <a:ext cx="3896101" cy="26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3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37CAE-0D07-2D4D-B0CF-FB80FDEEB265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02F2-95C5-954C-9F6C-3AA639D1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Monday,  January 22</a:t>
            </a:r>
            <a:r>
              <a:rPr lang="en-US" baseline="30000" dirty="0"/>
              <a:t>nd</a:t>
            </a:r>
            <a:r>
              <a:rPr lang="en-US" dirty="0"/>
              <a:t>, 2024</a:t>
            </a:r>
          </a:p>
          <a:p>
            <a:r>
              <a:rPr lang="en-US" dirty="0"/>
              <a:t>SSOM/Cuneo 190</a:t>
            </a:r>
          </a:p>
          <a:p>
            <a:endParaRPr lang="en-US" dirty="0"/>
          </a:p>
          <a:p>
            <a:r>
              <a:rPr lang="en-US" dirty="0"/>
              <a:t>Office of Student Affairs</a:t>
            </a:r>
          </a:p>
          <a:p>
            <a:r>
              <a:rPr lang="en-US" dirty="0" err="1"/>
              <a:t>Stritch</a:t>
            </a:r>
            <a:r>
              <a:rPr lang="en-US" dirty="0"/>
              <a:t> School of Medicine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Class of 2026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8799" y="1971973"/>
            <a:ext cx="8642195" cy="135109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anose="020B0503030403020204" charset="0"/>
              </a:rPr>
              <a:t>INTRODUCTION to the</a:t>
            </a:r>
            <a:b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anose="020B0503030403020204" charset="0"/>
              </a:rPr>
            </a:b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anose="020B0503030403020204" charset="0"/>
              </a:rPr>
              <a:t>THIRD YEAR</a:t>
            </a:r>
            <a:endParaRPr lang="en-US" b="0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1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890" y="309160"/>
            <a:ext cx="11181409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CTS: schedule B- 2024-2025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2F1D4-C611-8409-2B02-EECD1E51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051827"/>
            <a:ext cx="11800114" cy="56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5376" y="2335401"/>
            <a:ext cx="10629381" cy="368559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Starts with orientation &amp; a clinical skills workshop course prior to clerkship start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Two semester schedules (A &amp; B), 24 tracks per schedule permit randomized sequence across clerkships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3-4 Students per track: permits enrollment to be distributed evenly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86275"/>
            <a:ext cx="10629839" cy="883924"/>
          </a:xfrm>
        </p:spPr>
        <p:txBody>
          <a:bodyPr/>
          <a:lstStyle/>
          <a:p>
            <a:r>
              <a:rPr lang="en-US" dirty="0"/>
              <a:t>CTS features</a:t>
            </a:r>
          </a:p>
        </p:txBody>
      </p:sp>
    </p:spTree>
    <p:extLst>
      <p:ext uri="{BB962C8B-B14F-4D97-AF65-F5344CB8AC3E}">
        <p14:creationId xmlns:p14="http://schemas.microsoft.com/office/powerpoint/2010/main" val="209456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461" y="2222643"/>
            <a:ext cx="4426155" cy="2452794"/>
          </a:xfrm>
        </p:spPr>
        <p:txBody>
          <a:bodyPr>
            <a:normAutofit lnSpcReduction="10000"/>
          </a:bodyPr>
          <a:lstStyle/>
          <a:p>
            <a:endParaRPr lang="en-US" dirty="0">
              <a:latin typeface="Myriad Pro" panose="020B050303040302020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latin typeface="Myriad Pro" panose="020B0503030403020204" charset="0"/>
              </a:rPr>
              <a:t>Medicine </a:t>
            </a:r>
            <a:r>
              <a:rPr lang="en-US" dirty="0">
                <a:latin typeface="Myriad Pro" panose="020B0503030403020204" charset="0"/>
              </a:rPr>
              <a:t>-  8 </a:t>
            </a:r>
            <a:r>
              <a:rPr lang="en-US" dirty="0" err="1">
                <a:latin typeface="Myriad Pro" panose="020B0503030403020204" charset="0"/>
              </a:rPr>
              <a:t>wks</a:t>
            </a:r>
            <a:r>
              <a:rPr lang="en-US" dirty="0">
                <a:latin typeface="Myriad Pro" panose="020B0503030403020204" charset="0"/>
              </a:rPr>
              <a:t>  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latin typeface="Myriad Pro" panose="020B0503030403020204" charset="0"/>
              </a:rPr>
              <a:t>Surgery</a:t>
            </a:r>
            <a:r>
              <a:rPr lang="en-US" dirty="0">
                <a:latin typeface="Myriad Pro" panose="020B0503030403020204" charset="0"/>
              </a:rPr>
              <a:t> – 8 </a:t>
            </a:r>
            <a:r>
              <a:rPr lang="en-US" dirty="0" err="1">
                <a:latin typeface="Myriad Pro" panose="020B0503030403020204" charset="0"/>
              </a:rPr>
              <a:t>wks</a:t>
            </a:r>
            <a:endParaRPr lang="en-US" dirty="0">
              <a:latin typeface="Myriad Pro" panose="020B050303040302020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latin typeface="Myriad Pro" panose="020B0503030403020204" charset="0"/>
              </a:rPr>
              <a:t>Neurology</a:t>
            </a:r>
            <a:r>
              <a:rPr lang="en-US" dirty="0">
                <a:latin typeface="Myriad Pro" panose="020B0503030403020204" charset="0"/>
              </a:rPr>
              <a:t> – 4 </a:t>
            </a:r>
            <a:r>
              <a:rPr lang="en-US" dirty="0" err="1">
                <a:latin typeface="Myriad Pro" panose="020B0503030403020204" charset="0"/>
              </a:rPr>
              <a:t>wks</a:t>
            </a:r>
            <a:r>
              <a:rPr lang="en-US" dirty="0">
                <a:latin typeface="Myriad Pro" panose="020B0503030403020204" charset="0"/>
              </a:rPr>
              <a:t>  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latin typeface="Myriad Pro" panose="020B0503030403020204" charset="0"/>
              </a:rPr>
              <a:t>Elective</a:t>
            </a:r>
            <a:r>
              <a:rPr lang="en-US" dirty="0">
                <a:latin typeface="Myriad Pro" panose="020B0503030403020204" charset="0"/>
              </a:rPr>
              <a:t> – 4 </a:t>
            </a:r>
            <a:r>
              <a:rPr lang="en-US" dirty="0" err="1">
                <a:latin typeface="Myriad Pro" panose="020B0503030403020204" charset="0"/>
              </a:rPr>
              <a:t>wks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461" y="1230164"/>
            <a:ext cx="10629839" cy="883924"/>
          </a:xfrm>
        </p:spPr>
        <p:txBody>
          <a:bodyPr/>
          <a:lstStyle/>
          <a:p>
            <a:r>
              <a:rPr lang="en-US" dirty="0"/>
              <a:t>Third year core clerkship requirements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54184" y="2601023"/>
            <a:ext cx="60960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kumimoji="1" lang="en-US" sz="2800" b="1" kern="0" dirty="0">
                <a:latin typeface="Myriad Pro" panose="020B0503030403020204" charset="0"/>
              </a:rPr>
              <a:t>Family Med </a:t>
            </a:r>
            <a:r>
              <a:rPr kumimoji="1" lang="en-US" sz="2800" kern="0" dirty="0">
                <a:latin typeface="Myriad Pro" panose="020B0503030403020204" charset="0"/>
              </a:rPr>
              <a:t>– 6 </a:t>
            </a:r>
            <a:r>
              <a:rPr kumimoji="1" lang="en-US" sz="2800" kern="0" dirty="0" err="1">
                <a:latin typeface="Myriad Pro" panose="020B0503030403020204" charset="0"/>
              </a:rPr>
              <a:t>wks</a:t>
            </a:r>
            <a:r>
              <a:rPr kumimoji="1" lang="en-US" sz="2800" kern="0" dirty="0">
                <a:latin typeface="Myriad Pro" panose="020B0503030403020204" charset="0"/>
              </a:rPr>
              <a:t>	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kumimoji="1" lang="en-US" sz="2800" b="1" kern="0" dirty="0">
                <a:latin typeface="Myriad Pro" panose="020B0503030403020204" charset="0"/>
              </a:rPr>
              <a:t>OB/Gyn </a:t>
            </a:r>
            <a:r>
              <a:rPr kumimoji="1" lang="en-US" sz="2800" kern="0" dirty="0">
                <a:latin typeface="Myriad Pro" panose="020B0503030403020204" charset="0"/>
              </a:rPr>
              <a:t>– 6 </a:t>
            </a:r>
            <a:r>
              <a:rPr kumimoji="1" lang="en-US" sz="2800" kern="0" dirty="0" err="1">
                <a:latin typeface="Myriad Pro" panose="020B0503030403020204" charset="0"/>
              </a:rPr>
              <a:t>wks</a:t>
            </a:r>
            <a:r>
              <a:rPr kumimoji="1" lang="en-US" sz="2800" kern="0" dirty="0">
                <a:latin typeface="Myriad Pro" panose="020B0503030403020204" charset="0"/>
              </a:rPr>
              <a:t> 	     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kumimoji="1" lang="en-US" sz="2800" b="1" kern="0" dirty="0">
                <a:latin typeface="Myriad Pro" panose="020B0503030403020204" charset="0"/>
              </a:rPr>
              <a:t>Pediatrics</a:t>
            </a:r>
            <a:r>
              <a:rPr kumimoji="1" lang="en-US" sz="2800" kern="0" dirty="0">
                <a:latin typeface="Myriad Pro" panose="020B0503030403020204" charset="0"/>
              </a:rPr>
              <a:t> – 6 </a:t>
            </a:r>
            <a:r>
              <a:rPr kumimoji="1" lang="en-US" sz="2800" kern="0" dirty="0" err="1">
                <a:latin typeface="Myriad Pro" panose="020B0503030403020204" charset="0"/>
              </a:rPr>
              <a:t>wks</a:t>
            </a:r>
            <a:r>
              <a:rPr kumimoji="1" lang="en-US" sz="2800" kern="0" dirty="0">
                <a:latin typeface="Myriad Pro" panose="020B0503030403020204" charset="0"/>
              </a:rPr>
              <a:t>   	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kumimoji="1" lang="en-US" sz="2800" b="1" kern="0" dirty="0">
                <a:latin typeface="Myriad Pro" panose="020B0503030403020204" charset="0"/>
              </a:rPr>
              <a:t>Psychiatry	 </a:t>
            </a:r>
            <a:r>
              <a:rPr kumimoji="1" lang="en-US" sz="2800" kern="0" dirty="0">
                <a:latin typeface="Myriad Pro" panose="020B0503030403020204" charset="0"/>
              </a:rPr>
              <a:t>– 6 </a:t>
            </a:r>
            <a:r>
              <a:rPr kumimoji="1" lang="en-US" sz="2800" kern="0" dirty="0" err="1">
                <a:latin typeface="Myriad Pro" panose="020B0503030403020204" charset="0"/>
              </a:rPr>
              <a:t>wks</a:t>
            </a:r>
            <a:endParaRPr kumimoji="1" lang="en-US" sz="2800" kern="0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2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253515"/>
            <a:ext cx="10871560" cy="310572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Any core clerkship may occur first</a:t>
            </a:r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None are prerequisite to any other</a:t>
            </a:r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Sequencing not directed toward specific career paths</a:t>
            </a:r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Each track guarantees all core clerkships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61308"/>
            <a:ext cx="10629839" cy="883924"/>
          </a:xfrm>
        </p:spPr>
        <p:txBody>
          <a:bodyPr/>
          <a:lstStyle/>
          <a:p>
            <a:r>
              <a:rPr lang="en-US" dirty="0"/>
              <a:t>Required clerkship sequencing</a:t>
            </a:r>
          </a:p>
        </p:txBody>
      </p:sp>
    </p:spTree>
    <p:extLst>
      <p:ext uri="{BB962C8B-B14F-4D97-AF65-F5344CB8AC3E}">
        <p14:creationId xmlns:p14="http://schemas.microsoft.com/office/powerpoint/2010/main" val="321733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512823"/>
            <a:ext cx="10871560" cy="216835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Limited to certain clinical specialties or research experiences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en-US" sz="3200" dirty="0"/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Additional details later in program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463742"/>
            <a:ext cx="10629839" cy="883924"/>
          </a:xfrm>
        </p:spPr>
        <p:txBody>
          <a:bodyPr/>
          <a:lstStyle/>
          <a:p>
            <a:r>
              <a:rPr lang="en-US" dirty="0"/>
              <a:t>Third year elective options</a:t>
            </a:r>
          </a:p>
        </p:txBody>
      </p:sp>
    </p:spTree>
    <p:extLst>
      <p:ext uri="{BB962C8B-B14F-4D97-AF65-F5344CB8AC3E}">
        <p14:creationId xmlns:p14="http://schemas.microsoft.com/office/powerpoint/2010/main" val="286082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322018"/>
            <a:ext cx="10871560" cy="398499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Myriad Pro" panose="020B0503030403020204" charset="0"/>
              </a:rPr>
              <a:t>PCM-3 Seminars </a:t>
            </a:r>
            <a:r>
              <a:rPr lang="en-US" sz="2800" dirty="0">
                <a:latin typeface="Myriad Pro" panose="020B0503030403020204" charset="0"/>
              </a:rPr>
              <a:t>(only 9 sessions throughout year, dates on academic calendar</a:t>
            </a:r>
            <a:r>
              <a:rPr lang="en-US" dirty="0">
                <a:latin typeface="Myriad Pro" panose="020B0503030403020204" charset="0"/>
              </a:rPr>
              <a:t>)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>
                <a:latin typeface="Myriad Pro" panose="020B0503030403020204" charset="0"/>
              </a:rPr>
              <a:t>	</a:t>
            </a:r>
            <a:r>
              <a:rPr lang="en-US" sz="2000" b="1" dirty="0">
                <a:latin typeface="Myriad Pro" panose="020B0503030403020204" charset="0"/>
              </a:rPr>
              <a:t>Representative Topics </a:t>
            </a:r>
            <a:r>
              <a:rPr lang="en-US" sz="2000" dirty="0">
                <a:latin typeface="Myriad Pro" panose="020B0503030403020204" charset="0"/>
              </a:rPr>
              <a:t>(</a:t>
            </a:r>
            <a:r>
              <a:rPr lang="en-US" sz="2000" i="1" dirty="0">
                <a:latin typeface="Myriad Pro" panose="020B0503030403020204" charset="0"/>
              </a:rPr>
              <a:t>subject to change</a:t>
            </a:r>
            <a:r>
              <a:rPr lang="en-US" sz="2000" dirty="0">
                <a:latin typeface="Myriad Pro" panose="020B0503030403020204" charset="0"/>
              </a:rPr>
              <a:t>):</a:t>
            </a:r>
            <a:r>
              <a:rPr lang="en-US" dirty="0">
                <a:latin typeface="Myriad Pro" panose="020B0503030403020204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Myriad Pro" panose="020B0503030403020204" charset="0"/>
              </a:rPr>
              <a:t>Business, Professionalism &amp; Justice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Myriad Pro" panose="020B0503030403020204" charset="0"/>
              </a:rPr>
              <a:t>Inter-professional teamwork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Myriad Pro" panose="020B0503030403020204" charset="0"/>
              </a:rPr>
              <a:t>Global Health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Myriad Pro" panose="020B0503030403020204" charset="0"/>
              </a:rPr>
              <a:t>End of Life Care I &amp; II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Myriad Pro" panose="020B0503030403020204" charset="0"/>
              </a:rPr>
              <a:t>Ethics and Professionalism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Myriad Pro" panose="020B0503030403020204" charset="0"/>
              </a:rPr>
              <a:t>The Opioid Epidemic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Myriad Pro" panose="020B0503030403020204" charset="0"/>
              </a:rPr>
              <a:t>Comprehensive Patient Care: Nutrition and Prevention/Screening/Nutrition Expo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Myriad Pro" panose="020B0503030403020204" charset="0"/>
              </a:rPr>
              <a:t>Caring for and With our Immigrant Neighbors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Myriad Pro" panose="020B0503030403020204" charset="0"/>
              </a:rPr>
              <a:t>Becoming the Third Year Medical Student You Want to Be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500" dirty="0">
              <a:latin typeface="Myriad Pro" panose="020B0503030403020204" charset="0"/>
            </a:endParaRPr>
          </a:p>
          <a:p>
            <a:r>
              <a:rPr lang="en-US" sz="2200" i="1" dirty="0"/>
              <a:t>Please note, students are allowed up to two </a:t>
            </a:r>
            <a:r>
              <a:rPr lang="en-US" sz="2200" b="1" i="1" u="sng" dirty="0"/>
              <a:t>excused</a:t>
            </a:r>
            <a:r>
              <a:rPr lang="en-US" sz="2200" b="1" i="1" dirty="0"/>
              <a:t> </a:t>
            </a:r>
            <a:r>
              <a:rPr lang="en-US" sz="2200" i="1" dirty="0"/>
              <a:t>absences for PCM-3. A third absence will result in automatic failure of the course, which would require repeating the course again in its entirety.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61308"/>
            <a:ext cx="10629839" cy="883924"/>
          </a:xfrm>
        </p:spPr>
        <p:txBody>
          <a:bodyPr/>
          <a:lstStyle/>
          <a:p>
            <a:r>
              <a:rPr lang="en-US" dirty="0"/>
              <a:t>Other Third year requirements	</a:t>
            </a:r>
          </a:p>
        </p:txBody>
      </p:sp>
    </p:spTree>
    <p:extLst>
      <p:ext uri="{BB962C8B-B14F-4D97-AF65-F5344CB8AC3E}">
        <p14:creationId xmlns:p14="http://schemas.microsoft.com/office/powerpoint/2010/main" val="271885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322018"/>
            <a:ext cx="10871560" cy="3105727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Myriad Pro" panose="020B0503030403020204" charset="0"/>
              </a:rPr>
              <a:t>TCM-3 </a:t>
            </a:r>
            <a:r>
              <a:rPr lang="en-US" sz="2200" dirty="0">
                <a:latin typeface="Myriad Pro" panose="020B0503030403020204" charset="0"/>
              </a:rPr>
              <a:t>(Topics in Clinical Medicine – aka vertical curriculum)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Myriad Pro" panose="020B0503030403020204" charset="0"/>
              </a:rPr>
              <a:t>End of Life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Myriad Pro" panose="020B0503030403020204" charset="0"/>
              </a:rPr>
              <a:t>Point of Care Ultrasound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Myriad Pro" panose="020B0503030403020204" charset="0"/>
              </a:rPr>
              <a:t>Radiology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Myriad Pro" panose="020B0503030403020204" charset="0"/>
              </a:rPr>
              <a:t>Comprehensive year-end exam 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Myriad Pro" panose="020B0503030403020204" charset="0"/>
              </a:rPr>
              <a:t>Medical Humanities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Myriad Pro" panose="020B0503030403020204" charset="0"/>
              </a:rPr>
              <a:t>Ethics Grand Rounds (four required for graduation)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Myriad Pro" panose="020B0503030403020204" charset="0"/>
              </a:rPr>
              <a:t>Ethics Case Paper (due in spring of 3rd </a:t>
            </a:r>
            <a:r>
              <a:rPr lang="en-US" sz="2200" i="1" dirty="0" err="1">
                <a:latin typeface="Myriad Pro" panose="020B0503030403020204" charset="0"/>
              </a:rPr>
              <a:t>yr</a:t>
            </a:r>
            <a:r>
              <a:rPr lang="en-US" sz="2200" i="1" dirty="0">
                <a:latin typeface="Myriad Pro" panose="020B0503030403020204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61308"/>
            <a:ext cx="10629839" cy="883924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Third year requirements (CONTINUED)	</a:t>
            </a:r>
          </a:p>
        </p:txBody>
      </p:sp>
    </p:spTree>
    <p:extLst>
      <p:ext uri="{BB962C8B-B14F-4D97-AF65-F5344CB8AC3E}">
        <p14:creationId xmlns:p14="http://schemas.microsoft.com/office/powerpoint/2010/main" val="262879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172779"/>
            <a:ext cx="10871560" cy="3105727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Myriad Pro" panose="020B0503030403020204" charset="0"/>
              </a:rPr>
              <a:t>Lottery numbers are computer generated at random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Myriad Pro" panose="020B0503030403020204" charset="0"/>
              </a:rPr>
              <a:t>You cannot sell or trade your number!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Myriad Pro" panose="020B0503030403020204" charset="0"/>
              </a:rPr>
              <a:t>Track ranking form will be on </a:t>
            </a:r>
            <a:r>
              <a:rPr lang="en-US" sz="2600" dirty="0" err="1">
                <a:latin typeface="Myriad Pro" panose="020B0503030403020204" charset="0"/>
              </a:rPr>
              <a:t>myLUMEN</a:t>
            </a:r>
            <a:endParaRPr lang="en-US" sz="2600" dirty="0">
              <a:latin typeface="Myriad Pro" panose="020B0503030403020204" charset="0"/>
            </a:endParaRP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Myriad Pro" panose="020B0503030403020204" charset="0"/>
              </a:rPr>
              <a:t>Lottery numbers will be found in myLUMEN and will be available later this week.  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latin typeface="Myriad Pro" panose="020B0503030403020204" charset="0"/>
              </a:rPr>
              <a:t>Track Rank Form is due by Monday, 2/5/24 at 9 AM.</a:t>
            </a:r>
            <a:endParaRPr lang="en-US" sz="2600" dirty="0">
              <a:latin typeface="Myriad Pro" panose="020B050303040302020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61308"/>
            <a:ext cx="10629839" cy="883924"/>
          </a:xfrm>
        </p:spPr>
        <p:txBody>
          <a:bodyPr>
            <a:normAutofit/>
          </a:bodyPr>
          <a:lstStyle/>
          <a:p>
            <a:r>
              <a:rPr lang="en-US" dirty="0"/>
              <a:t>CTS LOTTERY RULES AND PROCESS</a:t>
            </a:r>
          </a:p>
        </p:txBody>
      </p:sp>
    </p:spTree>
    <p:extLst>
      <p:ext uri="{BB962C8B-B14F-4D97-AF65-F5344CB8AC3E}">
        <p14:creationId xmlns:p14="http://schemas.microsoft.com/office/powerpoint/2010/main" val="3163889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363908"/>
            <a:ext cx="10871560" cy="3105727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Once the track assignment is completed, trading of complete tracks or individual clerkships is allowed for a limited time - see “CTS General Info” for rules 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Changes in sequence also may be possible by petition to Reg. &amp; Records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61308"/>
            <a:ext cx="10629839" cy="883924"/>
          </a:xfrm>
        </p:spPr>
        <p:txBody>
          <a:bodyPr>
            <a:normAutofit/>
          </a:bodyPr>
          <a:lstStyle/>
          <a:p>
            <a:r>
              <a:rPr lang="en-US" dirty="0"/>
              <a:t>CTS LOTTERY RULES AND PROCESS (CONTINUED)</a:t>
            </a:r>
          </a:p>
        </p:txBody>
      </p:sp>
    </p:spTree>
    <p:extLst>
      <p:ext uri="{BB962C8B-B14F-4D97-AF65-F5344CB8AC3E}">
        <p14:creationId xmlns:p14="http://schemas.microsoft.com/office/powerpoint/2010/main" val="4081384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918" y="1021006"/>
            <a:ext cx="10629381" cy="88392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346892"/>
            <a:ext cx="10871560" cy="310572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Different tracks fit different individuals’ needs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You can do well in any track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Every core Dept. is prepared for rookies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All UG trainees are new in May; All Grad trainees are new in July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Clinical skills &amp; knowledge are evaluated on sliding scale during the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1080" y="1145028"/>
            <a:ext cx="10629839" cy="883924"/>
          </a:xfrm>
        </p:spPr>
        <p:txBody>
          <a:bodyPr>
            <a:normAutofit/>
          </a:bodyPr>
          <a:lstStyle/>
          <a:p>
            <a:r>
              <a:rPr lang="en-US" dirty="0"/>
              <a:t>RANKING TRACKS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0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4460" y="2367060"/>
            <a:ext cx="10629840" cy="2477895"/>
          </a:xfrm>
        </p:spPr>
        <p:txBody>
          <a:bodyPr/>
          <a:lstStyle/>
          <a:p>
            <a:r>
              <a:rPr lang="en-US" dirty="0"/>
              <a:t>To de-mystify the process of clinical scheduling</a:t>
            </a:r>
          </a:p>
          <a:p>
            <a:r>
              <a:rPr lang="en-US" dirty="0"/>
              <a:t>To discuss 3</a:t>
            </a:r>
            <a:r>
              <a:rPr lang="en-US" baseline="30000" dirty="0"/>
              <a:t>rd</a:t>
            </a:r>
            <a:r>
              <a:rPr lang="en-US" dirty="0"/>
              <a:t> year clerkship requirements &amp; options</a:t>
            </a:r>
          </a:p>
          <a:p>
            <a:r>
              <a:rPr lang="en-US" dirty="0"/>
              <a:t>To build positive anticipation</a:t>
            </a:r>
          </a:p>
          <a:p>
            <a:r>
              <a:rPr lang="en-US" dirty="0"/>
              <a:t>To allow you to plan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460" y="1224060"/>
            <a:ext cx="10629837" cy="1143000"/>
          </a:xfrm>
        </p:spPr>
        <p:txBody>
          <a:bodyPr/>
          <a:lstStyle/>
          <a:p>
            <a:r>
              <a:rPr lang="en-US" dirty="0"/>
              <a:t>session goals</a:t>
            </a:r>
          </a:p>
        </p:txBody>
      </p:sp>
    </p:spTree>
    <p:extLst>
      <p:ext uri="{BB962C8B-B14F-4D97-AF65-F5344CB8AC3E}">
        <p14:creationId xmlns:p14="http://schemas.microsoft.com/office/powerpoint/2010/main" val="456114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1081" y="2230583"/>
            <a:ext cx="10629840" cy="3498532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SUMMER:</a:t>
            </a:r>
            <a:r>
              <a:rPr lang="en-US" i="1" dirty="0"/>
              <a:t> </a:t>
            </a:r>
            <a:r>
              <a:rPr lang="en-US" dirty="0"/>
              <a:t>You’re learning the ropes.</a:t>
            </a:r>
          </a:p>
          <a:p>
            <a:pPr lvl="2"/>
            <a:r>
              <a:rPr lang="en-US" i="1" dirty="0"/>
              <a:t>You can do well on any track.</a:t>
            </a:r>
          </a:p>
          <a:p>
            <a:pPr marL="914400" lvl="2" indent="0">
              <a:buNone/>
            </a:pPr>
            <a:endParaRPr lang="en-US" i="1" dirty="0"/>
          </a:p>
          <a:p>
            <a:r>
              <a:rPr lang="en-US" b="1" i="1" dirty="0"/>
              <a:t>FALL &amp; WINTER: </a:t>
            </a:r>
            <a:r>
              <a:rPr lang="en-US" dirty="0"/>
              <a:t>Work well for interest areas.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SPRING: </a:t>
            </a:r>
            <a:r>
              <a:rPr lang="en-US" dirty="0"/>
              <a:t>Planning for fourth year electives starts; 	performance should show solid growth &amp; ability</a:t>
            </a:r>
            <a:endParaRPr lang="en-US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1081" y="992048"/>
            <a:ext cx="10629837" cy="1143000"/>
          </a:xfrm>
        </p:spPr>
        <p:txBody>
          <a:bodyPr/>
          <a:lstStyle/>
          <a:p>
            <a:r>
              <a:rPr lang="en-US" dirty="0"/>
              <a:t>RANKING TRACKS (CONTINUED)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2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4463" y="2203287"/>
            <a:ext cx="10629840" cy="32131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The ebb and flow of rigor &amp; type of work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More challenging/more inspiring sequencing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With whom do you study/share study resources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Personal issues (partner’s schedule, commitments)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Avoiding crowd mentality about “perfect” tracks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Talking to your advisor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463" y="841922"/>
            <a:ext cx="10629837" cy="1143000"/>
          </a:xfrm>
        </p:spPr>
        <p:txBody>
          <a:bodyPr/>
          <a:lstStyle/>
          <a:p>
            <a:r>
              <a:rPr lang="en-US" dirty="0"/>
              <a:t>You might consider…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87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11201" y="446498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228012"/>
            <a:ext cx="10629381" cy="358478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REALITY: 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It differs by season (everything may be difficult in the summer).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It differs by site, patient load, acuity level.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It differs because of team work ethic &amp; style.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It differs by your own motivation &amp; what you put into each clerkship.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It differs because attendings and residents change each year.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It differs by your own life experiences.</a:t>
            </a:r>
          </a:p>
          <a:p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460" y="1054263"/>
            <a:ext cx="10629839" cy="883924"/>
          </a:xfrm>
        </p:spPr>
        <p:txBody>
          <a:bodyPr/>
          <a:lstStyle/>
          <a:p>
            <a:r>
              <a:rPr lang="en-US" dirty="0"/>
              <a:t>Myth: there are easier/harder rotations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69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1309" y="702028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5376" y="2308106"/>
            <a:ext cx="10629381" cy="358478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Be prepared to make the most of every rotation - even those that seem sub-optimal</a:t>
            </a:r>
          </a:p>
          <a:p>
            <a:pPr marL="457200" indent="-457200">
              <a:lnSpc>
                <a:spcPct val="12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12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Plan to stay focused and involved every month - you can’t turn commitment and enthusiasm on/off during 3rd </a:t>
            </a:r>
            <a:r>
              <a:rPr lang="en-US" sz="3200" dirty="0" err="1"/>
              <a:t>yr</a:t>
            </a:r>
            <a:r>
              <a:rPr lang="en-US" sz="3200" dirty="0"/>
              <a:t> and be successful</a:t>
            </a:r>
          </a:p>
          <a:p>
            <a:pPr marL="457200" indent="-457200">
              <a:lnSpc>
                <a:spcPct val="12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12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Don’t pick a track around potential vacations or good weather activities</a:t>
            </a:r>
          </a:p>
          <a:p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99922"/>
            <a:ext cx="10629839" cy="883924"/>
          </a:xfrm>
        </p:spPr>
        <p:txBody>
          <a:bodyPr/>
          <a:lstStyle/>
          <a:p>
            <a:r>
              <a:rPr lang="en-US" dirty="0"/>
              <a:t>GOOD ADVICE: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49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918" y="697065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310479"/>
            <a:ext cx="10629381" cy="337900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track sequence is NOT critical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Don’t get hung up about when every clerkship falls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Pick one or two key points relevant and important to your own needs and work those features into your top track picks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20780"/>
            <a:ext cx="10629839" cy="883924"/>
          </a:xfrm>
        </p:spPr>
        <p:txBody>
          <a:bodyPr/>
          <a:lstStyle/>
          <a:p>
            <a:r>
              <a:rPr lang="en-US" dirty="0"/>
              <a:t>FOCUS ON THE “BIG PICTURE”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8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918" y="702029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411089"/>
            <a:ext cx="10629381" cy="26827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Contact Dean Mendez or Dean Martinez if you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the military scholarship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anticipating a Year 2 remediation schedule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dealing with other significant academic commitments or concerns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attempting to juggle personal priorities and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seeking to transfer to another school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460" y="1273567"/>
            <a:ext cx="10629839" cy="883924"/>
          </a:xfrm>
        </p:spPr>
        <p:txBody>
          <a:bodyPr/>
          <a:lstStyle/>
          <a:p>
            <a:r>
              <a:rPr lang="en-US" dirty="0"/>
              <a:t>SPECIAL SITUATIONS TO CONSIDER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14918" y="5245486"/>
            <a:ext cx="10629381" cy="5071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Faculty advisors &amp; SAS advisors are good resources for advice.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63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5044" y="2381262"/>
            <a:ext cx="10629840" cy="28995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 dirty="0">
                <a:latin typeface="Myriad Pro" panose="020B0503030403020204" charset="0"/>
                <a:cs typeface="Arial" panose="020B0604020202020204" pitchFamily="34" charset="0"/>
              </a:rPr>
              <a:t>Clerkships must be taken at sites specified by SSOM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 dirty="0">
                <a:latin typeface="Myriad Pro" panose="020B0503030403020204" charset="0"/>
                <a:cs typeface="Arial" panose="020B0604020202020204" pitchFamily="34" charset="0"/>
              </a:rPr>
              <a:t>Sites assigned by lottery: 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1800" dirty="0">
                <a:latin typeface="Myriad Pro" panose="020B0503030403020204" charset="0"/>
                <a:cs typeface="Arial" panose="020B0604020202020204" pitchFamily="34" charset="0"/>
              </a:rPr>
              <a:t>Surgery, Neuro, Peds, Psych, Family Med (except sites requiring Spanish fluency)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 dirty="0">
                <a:latin typeface="Myriad Pro" panose="020B0503030403020204" charset="0"/>
                <a:cs typeface="Arial" panose="020B0604020202020204" pitchFamily="34" charset="0"/>
              </a:rPr>
              <a:t>Assignments made by placement: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1800" dirty="0">
                <a:latin typeface="Myriad Pro" panose="020B0503030403020204" charset="0"/>
                <a:cs typeface="Arial" panose="020B0604020202020204" pitchFamily="34" charset="0"/>
              </a:rPr>
              <a:t>OB/</a:t>
            </a:r>
            <a:r>
              <a:rPr lang="en-US" sz="1800" dirty="0" err="1">
                <a:latin typeface="Myriad Pro" panose="020B0503030403020204" charset="0"/>
                <a:cs typeface="Arial" panose="020B0604020202020204" pitchFamily="34" charset="0"/>
              </a:rPr>
              <a:t>Gyn</a:t>
            </a:r>
            <a:r>
              <a:rPr lang="en-US" sz="1800" dirty="0">
                <a:latin typeface="Myriad Pro" panose="020B0503030403020204" charset="0"/>
                <a:cs typeface="Arial" panose="020B0604020202020204" pitchFamily="34" charset="0"/>
              </a:rPr>
              <a:t>, Medicine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400" dirty="0">
                <a:latin typeface="Myriad Pro" panose="020B0503030403020204" charset="0"/>
                <a:cs typeface="Arial" panose="020B0604020202020204" pitchFamily="34" charset="0"/>
              </a:rPr>
              <a:t>TRACK LOTTERY NUMBER DOES NOT APPLY TO SITE LOTTERIES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460" y="910161"/>
            <a:ext cx="10629837" cy="1143000"/>
          </a:xfrm>
        </p:spPr>
        <p:txBody>
          <a:bodyPr/>
          <a:lstStyle/>
          <a:p>
            <a:r>
              <a:rPr lang="en-US" dirty="0"/>
              <a:t>Site assignment process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7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919" y="702029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9" y="2291059"/>
            <a:ext cx="10779674" cy="3391198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Students submit site preference; once made, assignments are BINDING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Subsequent lotteries occur about 4 - 6 weeks prior to start of each clerkship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Follow policies governing site placements  (provided by your clerkship coordinator)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If placed at Hines VA, follow instructions and complete any onboarding requirements well in advance.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1080" y="1213552"/>
            <a:ext cx="10629839" cy="883924"/>
          </a:xfrm>
        </p:spPr>
        <p:txBody>
          <a:bodyPr/>
          <a:lstStyle/>
          <a:p>
            <a:r>
              <a:rPr lang="en-US" dirty="0"/>
              <a:t>Site assignments (Continued)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29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1309" y="702029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253250"/>
            <a:ext cx="10779674" cy="3391198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You will need good, reliable personal transportation. Your daily schedule may not permit car pooling.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Your decrepit, rusted out, 2013 car with four bald tires will not exempt you from being assigned to more distant sites.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13552"/>
            <a:ext cx="10629839" cy="883924"/>
          </a:xfrm>
        </p:spPr>
        <p:txBody>
          <a:bodyPr/>
          <a:lstStyle/>
          <a:p>
            <a:r>
              <a:rPr lang="en-US" dirty="0"/>
              <a:t>Site assignments (continued)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56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918" y="444534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144334"/>
            <a:ext cx="10629381" cy="3427774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Your immunizations must be current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This includes </a:t>
            </a:r>
            <a:r>
              <a:rPr lang="en-US" sz="2400" dirty="0" err="1"/>
              <a:t>Heptavax</a:t>
            </a:r>
            <a:r>
              <a:rPr lang="en-US" sz="2400" dirty="0"/>
              <a:t> completed and titer drawn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TB must be current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Other requirements per site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Drug screening is required before the start of the M3 year. This is </a:t>
            </a:r>
            <a:r>
              <a:rPr lang="en-US" sz="2400" b="1" dirty="0"/>
              <a:t>MANDATORY</a:t>
            </a:r>
            <a:r>
              <a:rPr lang="en-US" sz="2400" dirty="0"/>
              <a:t>! You will receive additional information about this from Student Life (Catherine Jardien).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Criminal Background Check may be required (student pays)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460" y="1067911"/>
            <a:ext cx="10629839" cy="883924"/>
          </a:xfrm>
        </p:spPr>
        <p:txBody>
          <a:bodyPr/>
          <a:lstStyle/>
          <a:p>
            <a:r>
              <a:rPr lang="en-US" dirty="0"/>
              <a:t>Site requirements (continued)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3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1081" y="2039514"/>
            <a:ext cx="10629840" cy="3213193"/>
          </a:xfrm>
        </p:spPr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en-US" dirty="0"/>
              <a:t>To describe the clinical calendar</a:t>
            </a:r>
          </a:p>
          <a:p>
            <a:pPr>
              <a:spcBef>
                <a:spcPct val="40000"/>
              </a:spcBef>
            </a:pPr>
            <a:r>
              <a:rPr lang="en-US" dirty="0"/>
              <a:t>To explain the Clerkship Track System (CTS) for 3</a:t>
            </a:r>
            <a:r>
              <a:rPr lang="en-US" baseline="30000" dirty="0"/>
              <a:t>rd</a:t>
            </a:r>
            <a:r>
              <a:rPr lang="en-US" dirty="0"/>
              <a:t> year </a:t>
            </a:r>
          </a:p>
          <a:p>
            <a:pPr>
              <a:spcBef>
                <a:spcPct val="40000"/>
              </a:spcBef>
            </a:pPr>
            <a:r>
              <a:rPr lang="en-US" dirty="0"/>
              <a:t>To review the track assignment process</a:t>
            </a:r>
          </a:p>
          <a:p>
            <a:pPr>
              <a:spcBef>
                <a:spcPct val="40000"/>
              </a:spcBef>
            </a:pPr>
            <a:r>
              <a:rPr lang="en-US" dirty="0"/>
              <a:t>To give you some guidance on ranking tracks</a:t>
            </a:r>
          </a:p>
          <a:p>
            <a:pPr>
              <a:spcBef>
                <a:spcPct val="40000"/>
              </a:spcBef>
            </a:pPr>
            <a:r>
              <a:rPr lang="en-US" dirty="0"/>
              <a:t>To provide an overview of the site assignment 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1081" y="896514"/>
            <a:ext cx="10629837" cy="11430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18948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9493" y="560555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1963" y="2164365"/>
            <a:ext cx="10727369" cy="373656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Purpose: to offer exposure to certain specialties or subspecialties for students considering these disciplines as a career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Pay attention to elective prerequisites when selecting your preferred track and elective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Also note when electives are available; some are not offered year-round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See list of elective options in packet forthcoming; course descriptions online in SSOM Elective Catalog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Timetable for when to register in handout forthcoming; and how to register to follow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9493" y="1108854"/>
            <a:ext cx="10629839" cy="883924"/>
          </a:xfrm>
        </p:spPr>
        <p:txBody>
          <a:bodyPr/>
          <a:lstStyle/>
          <a:p>
            <a:r>
              <a:rPr lang="en-US" dirty="0"/>
              <a:t>Third year elective option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38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E9A311"/>
                </a:solidFill>
              </a:rPr>
              <a:t>Other Important Information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74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1309" y="2186043"/>
            <a:ext cx="10629381" cy="348873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Day one on each clerkship is crucial</a:t>
            </a: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Exams must be taken at their assigned time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2200" dirty="0"/>
              <a:t>No exceptions (Christmas cheap airfare dates included!)</a:t>
            </a: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Exam times float – may be in A.M. or P.M.</a:t>
            </a: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Sat/Sun attendance may be expected on some services at some sites (i.e., 6-day work week)</a:t>
            </a: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On-Call every 4th night, very often less frequently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0851" y="1081559"/>
            <a:ext cx="10629839" cy="883924"/>
          </a:xfrm>
        </p:spPr>
        <p:txBody>
          <a:bodyPr/>
          <a:lstStyle/>
          <a:p>
            <a:r>
              <a:rPr lang="en-US" dirty="0"/>
              <a:t>Important info to note:</a:t>
            </a:r>
          </a:p>
        </p:txBody>
      </p:sp>
    </p:spTree>
    <p:extLst>
      <p:ext uri="{BB962C8B-B14F-4D97-AF65-F5344CB8AC3E}">
        <p14:creationId xmlns:p14="http://schemas.microsoft.com/office/powerpoint/2010/main" val="3225904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1309" y="2332831"/>
            <a:ext cx="10629381" cy="4079692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Daily attendance in year 3 &amp; 4 is MANDATORY</a:t>
            </a:r>
          </a:p>
          <a:p>
            <a:pPr marL="285750" indent="-28575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Unexpected/Emergency Absences from Required Activities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1700" dirty="0"/>
              <a:t>During Year 3 and Year 4, any unexpected absence due to illness or other serious emergency requires</a:t>
            </a:r>
            <a:br>
              <a:rPr lang="en-US" sz="1700" dirty="0"/>
            </a:br>
            <a:r>
              <a:rPr lang="en-US" sz="1700" dirty="0"/>
              <a:t>prompt notification by the student to the Associate Dean for Student Affairs or designee and to the</a:t>
            </a:r>
            <a:br>
              <a:rPr lang="en-US" sz="1700" dirty="0"/>
            </a:br>
            <a:r>
              <a:rPr lang="en-US" sz="1700" dirty="0"/>
              <a:t>Course/Clerkship/Elective Director. This notification constitutes a request for an excused absence due to a</a:t>
            </a:r>
            <a:br>
              <a:rPr lang="en-US" sz="1700" dirty="0"/>
            </a:br>
            <a:r>
              <a:rPr lang="en-US" sz="1700" dirty="0"/>
              <a:t>legitimate extenuating reason. The Office of Student Affairs alerts the course/clerkship/elective department</a:t>
            </a:r>
            <a:br>
              <a:rPr lang="en-US" sz="1700" dirty="0"/>
            </a:br>
            <a:r>
              <a:rPr lang="en-US" sz="1700" dirty="0"/>
              <a:t>and/or director of the absence if the student is unable to do so.</a:t>
            </a:r>
            <a:br>
              <a:rPr lang="en-US" sz="1700" dirty="0"/>
            </a:br>
            <a:r>
              <a:rPr lang="en-US" sz="1700" dirty="0"/>
              <a:t>Examinations or other required academic activities that are missed may be made up only if the Associate</a:t>
            </a:r>
            <a:br>
              <a:rPr lang="en-US" sz="1700" dirty="0"/>
            </a:br>
            <a:r>
              <a:rPr lang="en-US" sz="1700" dirty="0"/>
              <a:t>Dean for Student Affairs or designee has granted permission for the absence. Please note: Illness requires</a:t>
            </a:r>
            <a:br>
              <a:rPr lang="en-US" sz="1700" dirty="0"/>
            </a:br>
            <a:r>
              <a:rPr lang="en-US" sz="1700" dirty="0"/>
              <a:t>written documentation from the Wellness Center.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1800" dirty="0"/>
              <a:t>Contact the following: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sz="1600" dirty="0"/>
              <a:t>Site team leader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sz="1600" dirty="0"/>
              <a:t>Clerkship director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sz="1600" dirty="0"/>
              <a:t>Clerkship coordinator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sz="1600" dirty="0"/>
              <a:t>Copy: Ms. Zarco, Dean Martinez or Dean Mendez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0851" y="1190740"/>
            <a:ext cx="10629839" cy="883924"/>
          </a:xfrm>
        </p:spPr>
        <p:txBody>
          <a:bodyPr/>
          <a:lstStyle/>
          <a:p>
            <a:r>
              <a:rPr lang="en-US" dirty="0"/>
              <a:t>Important info to note (continued):</a:t>
            </a:r>
          </a:p>
        </p:txBody>
      </p:sp>
    </p:spTree>
    <p:extLst>
      <p:ext uri="{BB962C8B-B14F-4D97-AF65-F5344CB8AC3E}">
        <p14:creationId xmlns:p14="http://schemas.microsoft.com/office/powerpoint/2010/main" val="2023735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130685"/>
            <a:ext cx="10629381" cy="4410791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Myriad Pro" panose="020B0503030403020204" charset="0"/>
              </a:rPr>
              <a:t>Non-Emergent Absences from Required Activities</a:t>
            </a:r>
          </a:p>
          <a:p>
            <a:pPr marL="457200" lvl="1" indent="0">
              <a:lnSpc>
                <a:spcPct val="80000"/>
              </a:lnSpc>
              <a:spcBef>
                <a:spcPct val="40000"/>
              </a:spcBef>
              <a:buNone/>
            </a:pPr>
            <a:r>
              <a:rPr lang="en-US" sz="2300" dirty="0"/>
              <a:t>Petitions for approved absences for non-emergent reasons are reviewed by the Course/Clerkship/Elective Director and/or Coordinator, and a decision is made to approve the request or not. In some cases, the Associate Dean for Student Affairs or designee may be consulted before a decision is made. The student must have a serious reason for an excused absence in Year 3 and Year 4 (e.g., wedding of a sibling or research presentation). Should a student have a serious reason for requesting to be absent for one to two days, a written petition must be submitted </a:t>
            </a:r>
            <a:r>
              <a:rPr lang="en-US" sz="2300" b="1" dirty="0">
                <a:solidFill>
                  <a:srgbClr val="FF0000"/>
                </a:solidFill>
              </a:rPr>
              <a:t>at least 30 days prior to the start of the course/clerkship/elective</a:t>
            </a:r>
            <a:r>
              <a:rPr lang="en-US" sz="2300" dirty="0"/>
              <a:t> in which the absence would occur.</a:t>
            </a:r>
          </a:p>
          <a:p>
            <a:pPr marL="457200" lvl="1" indent="0">
              <a:lnSpc>
                <a:spcPct val="80000"/>
              </a:lnSpc>
              <a:spcBef>
                <a:spcPct val="40000"/>
              </a:spcBef>
              <a:buNone/>
            </a:pPr>
            <a:br>
              <a:rPr lang="en-US" sz="2300" dirty="0"/>
            </a:br>
            <a:r>
              <a:rPr lang="en-US" sz="2300" dirty="0"/>
              <a:t>The petition detailing the nature of the conflict should be sent to both the Course/Clerkship/Elective</a:t>
            </a:r>
            <a:br>
              <a:rPr lang="en-US" sz="2300" dirty="0"/>
            </a:br>
            <a:r>
              <a:rPr lang="en-US" sz="2300" dirty="0"/>
              <a:t>Director and the Coordinator. Supporting documentation should be attached (e.g., copy of a jury summons) to the petition, which requires review and is not automatically approved simply by submission. By notifying the relevant school offices </a:t>
            </a:r>
            <a:r>
              <a:rPr lang="en-US" sz="2300" b="1" dirty="0">
                <a:solidFill>
                  <a:srgbClr val="FF0000"/>
                </a:solidFill>
              </a:rPr>
              <a:t>at least 30 days in advance of the start of the rotation</a:t>
            </a:r>
            <a:r>
              <a:rPr lang="en-US" sz="2300" dirty="0"/>
              <a:t>, the student’s clerkship specialty service and call schedule is considered and adjusted to minimize the effect of any days excused. The student is notified of the decision by the Course/Clerkship/Elective Director or the course coordinator. Non-emergency absences not requested at least 30 days in advance of the start of the clinical</a:t>
            </a:r>
            <a:br>
              <a:rPr lang="en-US" sz="2300" dirty="0"/>
            </a:br>
            <a:r>
              <a:rPr lang="en-US" sz="2300" dirty="0"/>
              <a:t>course cannot be accommodated.</a:t>
            </a:r>
          </a:p>
          <a:p>
            <a:pPr marL="457200" lvl="1" indent="0">
              <a:lnSpc>
                <a:spcPct val="80000"/>
              </a:lnSpc>
              <a:spcBef>
                <a:spcPct val="40000"/>
              </a:spcBef>
              <a:buNone/>
            </a:pPr>
            <a:endParaRPr lang="en-US" sz="2300" dirty="0">
              <a:latin typeface="Myriad Pro" panose="020B0503030403020204" charset="0"/>
            </a:endParaRP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2100" dirty="0">
                <a:latin typeface="Myriad Pro" panose="020B0503030403020204" charset="0"/>
              </a:rPr>
              <a:t>Contact the following: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sz="2100" dirty="0">
                <a:latin typeface="Myriad Pro" panose="020B0503030403020204" charset="0"/>
              </a:rPr>
              <a:t>Clerkship director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sz="2100" dirty="0">
                <a:latin typeface="Myriad Pro" panose="020B0503030403020204" charset="0"/>
              </a:rPr>
              <a:t>Clerkship coordinator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sz="2100" dirty="0">
                <a:latin typeface="Myriad Pro" panose="020B0503030403020204" charset="0"/>
              </a:rPr>
              <a:t>Copy: Ms. Zarco, Dean Martinez or Dean Mendez </a:t>
            </a:r>
            <a:endParaRPr lang="en-US" sz="1600" dirty="0">
              <a:latin typeface="Myriad Pro" panose="020B0503030403020204" charset="0"/>
            </a:endParaRP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endParaRPr lang="en-US" sz="1600" dirty="0">
              <a:latin typeface="Myriad Pro" panose="020B050303040302020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460" y="1108854"/>
            <a:ext cx="10629839" cy="883924"/>
          </a:xfrm>
        </p:spPr>
        <p:txBody>
          <a:bodyPr/>
          <a:lstStyle/>
          <a:p>
            <a:r>
              <a:rPr lang="en-US" dirty="0"/>
              <a:t>Important info to note (continued):</a:t>
            </a:r>
          </a:p>
        </p:txBody>
      </p:sp>
    </p:spTree>
    <p:extLst>
      <p:ext uri="{BB962C8B-B14F-4D97-AF65-F5344CB8AC3E}">
        <p14:creationId xmlns:p14="http://schemas.microsoft.com/office/powerpoint/2010/main" val="3773817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1309" y="2211141"/>
            <a:ext cx="10629381" cy="311113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3200" dirty="0">
              <a:latin typeface="Myriad Pro" panose="020B0503030403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Third-year clerks will need both </a:t>
            </a:r>
            <a:r>
              <a:rPr lang="en-US" sz="3200" b="1" dirty="0"/>
              <a:t>long</a:t>
            </a:r>
            <a:r>
              <a:rPr lang="en-US" sz="3200" dirty="0"/>
              <a:t> and </a:t>
            </a:r>
            <a:r>
              <a:rPr lang="en-US" sz="3200" b="1" dirty="0"/>
              <a:t>short </a:t>
            </a:r>
            <a:r>
              <a:rPr lang="en-US" sz="3200" dirty="0"/>
              <a:t>white coats worn according to the service assignment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If you need to purchase a new coat, please contact Student Life, Catherine Jardien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460" y="1327218"/>
            <a:ext cx="10629839" cy="883924"/>
          </a:xfrm>
        </p:spPr>
        <p:txBody>
          <a:bodyPr/>
          <a:lstStyle/>
          <a:p>
            <a:r>
              <a:rPr lang="en-US" dirty="0"/>
              <a:t>Important info to note (continued):</a:t>
            </a:r>
          </a:p>
        </p:txBody>
      </p:sp>
    </p:spTree>
    <p:extLst>
      <p:ext uri="{BB962C8B-B14F-4D97-AF65-F5344CB8AC3E}">
        <p14:creationId xmlns:p14="http://schemas.microsoft.com/office/powerpoint/2010/main" val="5647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235118"/>
            <a:ext cx="10938170" cy="209122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Email containing today’s handout &amp;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Track lottery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Site assignment procedures (after tracks have been assigned)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List of Course Directors and Staff, sites, specialty services.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31684"/>
            <a:ext cx="10629839" cy="883924"/>
          </a:xfrm>
        </p:spPr>
        <p:txBody>
          <a:bodyPr/>
          <a:lstStyle/>
          <a:p>
            <a:r>
              <a:rPr lang="en-US" dirty="0"/>
              <a:t>Important information to look out for</a:t>
            </a:r>
          </a:p>
        </p:txBody>
      </p:sp>
    </p:spTree>
    <p:extLst>
      <p:ext uri="{BB962C8B-B14F-4D97-AF65-F5344CB8AC3E}">
        <p14:creationId xmlns:p14="http://schemas.microsoft.com/office/powerpoint/2010/main" val="2962638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033721"/>
            <a:ext cx="10938170" cy="378027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Myriad Pro" panose="020B0503030403020204" charset="0"/>
              </a:rPr>
              <a:t>Track Ranking Due Monday Feb. 5th (look for email instructions)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Myriad Pro" panose="020B050303040302020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Myriad Pro" panose="020B0503030403020204" charset="0"/>
              </a:rPr>
              <a:t>Tracks assigned by mid-February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Myriad Pro" panose="020B050303040302020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Myriad Pro" panose="020B0503030403020204" charset="0"/>
              </a:rPr>
              <a:t>First elective registration date 2/18 (for May electives only)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Myriad Pro" panose="020B050303040302020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Myriad Pro" panose="020B0503030403020204" charset="0"/>
              </a:rPr>
              <a:t>Submit site choices (if applicable) for May Clerkship (continue to check SSOM email!)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149797"/>
            <a:ext cx="10629839" cy="883924"/>
          </a:xfrm>
        </p:spPr>
        <p:txBody>
          <a:bodyPr/>
          <a:lstStyle/>
          <a:p>
            <a:r>
              <a:rPr lang="en-US" dirty="0"/>
              <a:t>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594619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253250"/>
            <a:ext cx="10938170" cy="339119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Myriad Pro" panose="020B0503030403020204" charset="0"/>
              </a:rPr>
              <a:t>Monday, April 29 – Friday, May 2</a:t>
            </a:r>
            <a:endParaRPr lang="en-US" sz="2400" b="1" baseline="30000" dirty="0">
              <a:latin typeface="Myriad Pro" panose="020B0503030403020204" charset="0"/>
            </a:endParaRPr>
          </a:p>
          <a:p>
            <a:pPr lvl="1"/>
            <a:r>
              <a:rPr lang="en-US" sz="2400" dirty="0">
                <a:latin typeface="Myriad Pro" panose="020B0503030403020204" charset="0"/>
              </a:rPr>
              <a:t>M3 Orientation/Clinical Skills Workshops/PCM-3</a:t>
            </a:r>
          </a:p>
          <a:p>
            <a:pPr lvl="1"/>
            <a:r>
              <a:rPr lang="en-US" sz="2400" dirty="0">
                <a:latin typeface="Myriad Pro" panose="020B0503030403020204" charset="0"/>
              </a:rPr>
              <a:t>Attendance required</a:t>
            </a:r>
          </a:p>
          <a:p>
            <a:pPr lvl="1"/>
            <a:r>
              <a:rPr lang="en-US" sz="2400" dirty="0">
                <a:latin typeface="Myriad Pro" panose="020B0503030403020204" charset="0"/>
              </a:rPr>
              <a:t>Homework will be required to be done in advance</a:t>
            </a:r>
          </a:p>
          <a:p>
            <a:pPr lvl="1"/>
            <a:endParaRPr lang="en-US" sz="2400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Myriad Pro" panose="020B0503030403020204" charset="0"/>
              </a:rPr>
              <a:t>Monday, May 6</a:t>
            </a:r>
            <a:endParaRPr lang="en-US" sz="2400" dirty="0">
              <a:latin typeface="Myriad Pro" panose="020B0503030403020204" charset="0"/>
            </a:endParaRPr>
          </a:p>
          <a:p>
            <a:pPr lvl="1"/>
            <a:r>
              <a:rPr lang="en-US" sz="2400" dirty="0">
                <a:latin typeface="Myriad Pro" panose="020B0503030403020204" charset="0"/>
              </a:rPr>
              <a:t>Clerkships start (Attendance required)</a:t>
            </a:r>
          </a:p>
          <a:p>
            <a:pPr marL="457200" lvl="1" indent="0">
              <a:buNone/>
            </a:pPr>
            <a:endParaRPr lang="en-US" sz="2400" b="1" dirty="0"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3800" b="1" dirty="0">
                <a:latin typeface="Myriad Pro" panose="020B0503030403020204" charset="0"/>
              </a:rPr>
              <a:t>Please note:  You are required to sit for Step 1 no later than Sunday, April 28, 2024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13552"/>
            <a:ext cx="10629839" cy="883924"/>
          </a:xfrm>
        </p:spPr>
        <p:txBody>
          <a:bodyPr/>
          <a:lstStyle/>
          <a:p>
            <a:r>
              <a:rPr lang="en-US" dirty="0"/>
              <a:t>Important dates (Continued)</a:t>
            </a:r>
          </a:p>
        </p:txBody>
      </p:sp>
    </p:spTree>
    <p:extLst>
      <p:ext uri="{BB962C8B-B14F-4D97-AF65-F5344CB8AC3E}">
        <p14:creationId xmlns:p14="http://schemas.microsoft.com/office/powerpoint/2010/main" val="539929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4234" y="5175789"/>
            <a:ext cx="8863185" cy="481343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/>
              <a:t>Best wishes as you plan for year three!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Office of Student Affairs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2457" y="1729473"/>
            <a:ext cx="8863185" cy="683163"/>
          </a:xfrm>
        </p:spPr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52456" y="2441761"/>
            <a:ext cx="8863185" cy="348060"/>
          </a:xfrm>
        </p:spPr>
        <p:txBody>
          <a:bodyPr/>
          <a:lstStyle/>
          <a:p>
            <a:r>
              <a:rPr lang="en-US" dirty="0"/>
              <a:t>For advice/suggestions: Consult your faculty advisors and/or Office of Student Affairs</a:t>
            </a:r>
          </a:p>
        </p:txBody>
      </p:sp>
    </p:spTree>
    <p:extLst>
      <p:ext uri="{BB962C8B-B14F-4D97-AF65-F5344CB8AC3E}">
        <p14:creationId xmlns:p14="http://schemas.microsoft.com/office/powerpoint/2010/main" val="8126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591" y="1646061"/>
            <a:ext cx="8863185" cy="683163"/>
          </a:xfrm>
        </p:spPr>
        <p:txBody>
          <a:bodyPr>
            <a:noAutofit/>
          </a:bodyPr>
          <a:lstStyle/>
          <a:p>
            <a:r>
              <a:rPr lang="en-US" sz="4000" dirty="0"/>
              <a:t>Today’s 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52458" y="2952023"/>
            <a:ext cx="8863185" cy="3480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NOT intended to prepare you for your role and responsibilities as a junior clerk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NOT intended to tell you what to expect on the floor</a:t>
            </a:r>
          </a:p>
        </p:txBody>
      </p:sp>
    </p:spTree>
    <p:extLst>
      <p:ext uri="{BB962C8B-B14F-4D97-AF65-F5344CB8AC3E}">
        <p14:creationId xmlns:p14="http://schemas.microsoft.com/office/powerpoint/2010/main" val="371985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4463" y="1874836"/>
            <a:ext cx="10629840" cy="321319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40000"/>
              </a:spcBef>
            </a:pPr>
            <a:r>
              <a:rPr lang="en-US" dirty="0"/>
              <a:t>Calendar of Important Events/Dates</a:t>
            </a:r>
          </a:p>
          <a:p>
            <a:pPr>
              <a:spcBef>
                <a:spcPct val="40000"/>
              </a:spcBef>
            </a:pPr>
            <a:r>
              <a:rPr lang="en-US" dirty="0"/>
              <a:t>CTS General Info</a:t>
            </a:r>
          </a:p>
          <a:p>
            <a:pPr>
              <a:spcBef>
                <a:spcPct val="40000"/>
              </a:spcBef>
            </a:pPr>
            <a:r>
              <a:rPr lang="en-US" dirty="0"/>
              <a:t>Chart of M3 Clerkship Tracks</a:t>
            </a:r>
          </a:p>
          <a:p>
            <a:pPr>
              <a:spcBef>
                <a:spcPct val="40000"/>
              </a:spcBef>
            </a:pPr>
            <a:r>
              <a:rPr lang="en-US" dirty="0"/>
              <a:t>M3 Calendar</a:t>
            </a:r>
          </a:p>
          <a:p>
            <a:pPr>
              <a:spcBef>
                <a:spcPct val="40000"/>
              </a:spcBef>
            </a:pPr>
            <a:r>
              <a:rPr lang="en-US" dirty="0"/>
              <a:t>M3 Elective Options</a:t>
            </a:r>
          </a:p>
          <a:p>
            <a:pPr>
              <a:spcBef>
                <a:spcPct val="40000"/>
              </a:spcBef>
            </a:pPr>
            <a:r>
              <a:rPr lang="en-US" dirty="0"/>
              <a:t>Elective Opening Registration Dates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463" y="731836"/>
            <a:ext cx="10629837" cy="1143000"/>
          </a:xfrm>
        </p:spPr>
        <p:txBody>
          <a:bodyPr/>
          <a:lstStyle/>
          <a:p>
            <a:r>
              <a:rPr lang="en-US" dirty="0"/>
              <a:t>Handout contents Forthcoming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4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324872"/>
            <a:ext cx="10629381" cy="302766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Two semesters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One-week break in fall semester + holiday break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Holiday break is Saturday, 12/21/24 – Sunday, 1/5/25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Participation in clerkships on Day 1 (Orientation) and Final Exam Date are MANDATORY (Plan travel accordingly)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460" y="1222279"/>
            <a:ext cx="10629839" cy="883924"/>
          </a:xfrm>
        </p:spPr>
        <p:txBody>
          <a:bodyPr/>
          <a:lstStyle/>
          <a:p>
            <a:r>
              <a:rPr lang="en-US" dirty="0"/>
              <a:t>Third year calendar</a:t>
            </a:r>
          </a:p>
        </p:txBody>
      </p:sp>
    </p:spTree>
    <p:extLst>
      <p:ext uri="{BB962C8B-B14F-4D97-AF65-F5344CB8AC3E}">
        <p14:creationId xmlns:p14="http://schemas.microsoft.com/office/powerpoint/2010/main" val="54735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115608"/>
            <a:ext cx="10629381" cy="368559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</a:rPr>
              <a:t>Monday, April 29 – Friday, May 3</a:t>
            </a:r>
            <a:endParaRPr lang="en-US" baseline="30000" dirty="0">
              <a:latin typeface="Myriad Pro" panose="020B0503030403020204" charset="0"/>
            </a:endParaRPr>
          </a:p>
          <a:p>
            <a:pPr lvl="2"/>
            <a:r>
              <a:rPr lang="en-US" dirty="0">
                <a:latin typeface="Myriad Pro" panose="020B0503030403020204" charset="0"/>
              </a:rPr>
              <a:t>3</a:t>
            </a:r>
            <a:r>
              <a:rPr lang="en-US" baseline="30000" dirty="0">
                <a:latin typeface="Myriad Pro" panose="020B0503030403020204" charset="0"/>
              </a:rPr>
              <a:t>rd</a:t>
            </a:r>
            <a:r>
              <a:rPr lang="en-US" dirty="0">
                <a:latin typeface="Myriad Pro" panose="020B0503030403020204" charset="0"/>
              </a:rPr>
              <a:t> Year Orientation/Clinical Skills Workshops</a:t>
            </a:r>
          </a:p>
          <a:p>
            <a:pPr lvl="2"/>
            <a:r>
              <a:rPr lang="en-US" dirty="0">
                <a:latin typeface="Myriad Pro" panose="020B0503030403020204" charset="0"/>
              </a:rPr>
              <a:t>PCM-3 Day (Friday 5/3)</a:t>
            </a:r>
          </a:p>
          <a:p>
            <a:pPr lvl="3"/>
            <a:r>
              <a:rPr lang="en-US" b="1" dirty="0">
                <a:latin typeface="Myriad Pro" panose="020B0503030403020204" charset="0"/>
              </a:rPr>
              <a:t>Attendance required</a:t>
            </a:r>
          </a:p>
          <a:p>
            <a:pPr lvl="3"/>
            <a:r>
              <a:rPr lang="en-US" b="1" dirty="0">
                <a:latin typeface="Myriad Pro" panose="020B0503030403020204" charset="0"/>
              </a:rPr>
              <a:t>You must sit for Step 1 no later than Sunday, April 28, 2024</a:t>
            </a:r>
          </a:p>
          <a:p>
            <a:pPr marL="1371600" lvl="3" indent="0">
              <a:buNone/>
            </a:pPr>
            <a:endParaRPr lang="en-US" b="1" dirty="0">
              <a:latin typeface="Myriad Pro" panose="020B0503030403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</a:rPr>
              <a:t>Monday, May 6: Clerkships begin</a:t>
            </a:r>
          </a:p>
          <a:p>
            <a:pPr lvl="3"/>
            <a:r>
              <a:rPr lang="en-US" b="1" dirty="0">
                <a:latin typeface="Myriad Pro" panose="020B0503030403020204" charset="0"/>
              </a:rPr>
              <a:t>Attendance required</a:t>
            </a:r>
          </a:p>
          <a:p>
            <a:pPr marL="1371600" lvl="3" indent="0">
              <a:buNone/>
            </a:pPr>
            <a:endParaRPr lang="en-US" sz="2800" dirty="0">
              <a:latin typeface="Myriad Pro" panose="020B05030304030202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460" y="1231684"/>
            <a:ext cx="10629839" cy="883924"/>
          </a:xfrm>
        </p:spPr>
        <p:txBody>
          <a:bodyPr/>
          <a:lstStyle/>
          <a:p>
            <a:r>
              <a:rPr lang="en-US" dirty="0"/>
              <a:t>First week of Year three</a:t>
            </a:r>
          </a:p>
        </p:txBody>
      </p:sp>
    </p:spTree>
    <p:extLst>
      <p:ext uri="{BB962C8B-B14F-4D97-AF65-F5344CB8AC3E}">
        <p14:creationId xmlns:p14="http://schemas.microsoft.com/office/powerpoint/2010/main" val="194773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1309" y="2354619"/>
            <a:ext cx="10629381" cy="3159078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</a:t>
            </a:r>
            <a:r>
              <a:rPr lang="en-US" dirty="0" err="1"/>
              <a:t>Yr</a:t>
            </a:r>
            <a:r>
              <a:rPr lang="en-US" dirty="0"/>
              <a:t> CTS governs the order students take their required clerkships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Tracks assigned via a lottery process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Changes possible but very limited 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CTS does NOT include site placement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0851" y="1245331"/>
            <a:ext cx="10629839" cy="883924"/>
          </a:xfrm>
        </p:spPr>
        <p:txBody>
          <a:bodyPr/>
          <a:lstStyle/>
          <a:p>
            <a:r>
              <a:rPr lang="en-US" dirty="0"/>
              <a:t>CLERKSHIP TRACK SYSTEM (</a:t>
            </a:r>
            <a:r>
              <a:rPr lang="en-US" dirty="0" err="1"/>
              <a:t>cts</a:t>
            </a:r>
            <a:r>
              <a:rPr lang="en-US" dirty="0"/>
              <a:t>) General info</a:t>
            </a:r>
          </a:p>
        </p:txBody>
      </p:sp>
    </p:spTree>
    <p:extLst>
      <p:ext uri="{BB962C8B-B14F-4D97-AF65-F5344CB8AC3E}">
        <p14:creationId xmlns:p14="http://schemas.microsoft.com/office/powerpoint/2010/main" val="393066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890" y="309160"/>
            <a:ext cx="11181409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CTS: schedule a- 2024-2025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26B5D-29D8-7567-0579-59A3AC319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" y="1111236"/>
            <a:ext cx="11709626" cy="54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63055"/>
      </p:ext>
    </p:extLst>
  </p:cSld>
  <p:clrMapOvr>
    <a:masterClrMapping/>
  </p:clrMapOvr>
</p:sld>
</file>

<file path=ppt/theme/theme1.xml><?xml version="1.0" encoding="utf-8"?>
<a:theme xmlns:a="http://schemas.openxmlformats.org/drawingml/2006/main" name="_powerPointMaster_university_myriadMin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powerPoint_university_minionMyriad</Template>
  <TotalTime>0</TotalTime>
  <Words>2154</Words>
  <Application>Microsoft Office PowerPoint</Application>
  <PresentationFormat>Widescreen</PresentationFormat>
  <Paragraphs>265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Myriad Pro</vt:lpstr>
      <vt:lpstr>Monotype Sorts</vt:lpstr>
      <vt:lpstr>Wingdings</vt:lpstr>
      <vt:lpstr>Minion Pro</vt:lpstr>
      <vt:lpstr>Calibri</vt:lpstr>
      <vt:lpstr>_powerPointMaster_university_myriadMinion</vt:lpstr>
      <vt:lpstr>Class of 2026</vt:lpstr>
      <vt:lpstr>session goals</vt:lpstr>
      <vt:lpstr>objectives</vt:lpstr>
      <vt:lpstr>Today’s session</vt:lpstr>
      <vt:lpstr>Handout contents Forthcoming</vt:lpstr>
      <vt:lpstr>Third year calendar</vt:lpstr>
      <vt:lpstr>First week of Year three</vt:lpstr>
      <vt:lpstr>CLERKSHIP TRACK SYSTEM (cts) General info</vt:lpstr>
      <vt:lpstr>CTS: schedule a- 2024-2025</vt:lpstr>
      <vt:lpstr>CTS: schedule B- 2024-2025</vt:lpstr>
      <vt:lpstr>CTS features</vt:lpstr>
      <vt:lpstr>Third year core clerkship requirements</vt:lpstr>
      <vt:lpstr>Required clerkship sequencing</vt:lpstr>
      <vt:lpstr>Third year elective options</vt:lpstr>
      <vt:lpstr>Other Third year requirements </vt:lpstr>
      <vt:lpstr>Other Third year requirements (CONTINUED) </vt:lpstr>
      <vt:lpstr>CTS LOTTERY RULES AND PROCESS</vt:lpstr>
      <vt:lpstr>CTS LOTTERY RULES AND PROCESS (CONTINUED)</vt:lpstr>
      <vt:lpstr>RANKING TRACKS</vt:lpstr>
      <vt:lpstr>RANKING TRACKS (CONTINUED)</vt:lpstr>
      <vt:lpstr>You might consider…</vt:lpstr>
      <vt:lpstr>Myth: there are easier/harder rotations</vt:lpstr>
      <vt:lpstr>GOOD ADVICE:</vt:lpstr>
      <vt:lpstr>FOCUS ON THE “BIG PICTURE”</vt:lpstr>
      <vt:lpstr>SPECIAL SITUATIONS TO CONSIDER</vt:lpstr>
      <vt:lpstr>Site assignment process</vt:lpstr>
      <vt:lpstr>Site assignments (Continued)</vt:lpstr>
      <vt:lpstr>Site assignments (continued)</vt:lpstr>
      <vt:lpstr>Site requirements (continued)</vt:lpstr>
      <vt:lpstr>Third year elective option</vt:lpstr>
      <vt:lpstr>Other Important Information </vt:lpstr>
      <vt:lpstr>Important info to note:</vt:lpstr>
      <vt:lpstr>Important info to note (continued):</vt:lpstr>
      <vt:lpstr>Important info to note (continued):</vt:lpstr>
      <vt:lpstr>Important info to note (continued):</vt:lpstr>
      <vt:lpstr>Important information to look out for</vt:lpstr>
      <vt:lpstr>Important dates</vt:lpstr>
      <vt:lpstr>Important dates (Continued)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2014-10-20T16:32:03Z</dcterms:created>
  <dcterms:modified xsi:type="dcterms:W3CDTF">2024-01-22T19:09:30Z</dcterms:modified>
</cp:coreProperties>
</file>